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0"/>
  </p:handoutMasterIdLst>
  <p:sldIdLst>
    <p:sldId id="277" r:id="rId2"/>
    <p:sldId id="278" r:id="rId3"/>
    <p:sldId id="279" r:id="rId4"/>
    <p:sldId id="284" r:id="rId5"/>
    <p:sldId id="280" r:id="rId6"/>
    <p:sldId id="281" r:id="rId7"/>
    <p:sldId id="282" r:id="rId8"/>
    <p:sldId id="283" r:id="rId9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8CEB6-98E6-4A6F-90BF-11E176636A9F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C7D33-32C1-4436-A352-04CC7B871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106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16182" y="962093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6600" b="1" dirty="0" smtClean="0">
                <a:latin typeface="Tw Cen MT" panose="020B0602020104020603" pitchFamily="34" charset="0"/>
              </a:rPr>
              <a:t>Die </a:t>
            </a:r>
            <a:r>
              <a:rPr lang="de-DE" sz="6600" b="1" dirty="0">
                <a:latin typeface="Tw Cen MT" panose="020B0602020104020603" pitchFamily="34" charset="0"/>
              </a:rPr>
              <a:t>Grundschule </a:t>
            </a:r>
            <a:endParaRPr lang="de-DE" sz="6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05" y="3293726"/>
            <a:ext cx="4390753" cy="31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</a:t>
            </a:r>
            <a:r>
              <a:rPr lang="de-DE" dirty="0"/>
              <a:t>Anmeldeverfahren </a:t>
            </a:r>
          </a:p>
        </p:txBody>
      </p:sp>
      <p:sp>
        <p:nvSpPr>
          <p:cNvPr id="3" name="Rechteck 2"/>
          <p:cNvSpPr/>
          <p:nvPr/>
        </p:nvSpPr>
        <p:spPr>
          <a:xfrm>
            <a:off x="742335" y="1002551"/>
            <a:ext cx="8466666" cy="567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5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de-DE" sz="3200" u="sng" dirty="0">
                <a:latin typeface="Tw Cen MT" panose="020B0602020104020603" pitchFamily="34" charset="0"/>
              </a:rPr>
              <a:t>Wann ist Ihr Kind schulpflichtig? </a:t>
            </a:r>
          </a:p>
          <a:p>
            <a:r>
              <a:rPr lang="de-DE" sz="3200" dirty="0" smtClean="0">
                <a:latin typeface="Tw Cen MT" panose="020B0602020104020603" pitchFamily="34" charset="0"/>
              </a:rPr>
              <a:t>Jedes </a:t>
            </a:r>
            <a:r>
              <a:rPr lang="de-DE" sz="3200" dirty="0">
                <a:latin typeface="Tw Cen MT" panose="020B0602020104020603" pitchFamily="34" charset="0"/>
              </a:rPr>
              <a:t>Kind, das bis zum Beginn des 30.9. seinen 6. Geburtstag feiert, ist im selben Jahr schulpflichtig. </a:t>
            </a:r>
          </a:p>
          <a:p>
            <a:r>
              <a:rPr lang="de-DE" sz="3200" dirty="0" smtClean="0">
                <a:latin typeface="Tw Cen MT" panose="020B0602020104020603" pitchFamily="34" charset="0"/>
              </a:rPr>
              <a:t>Zur Schulanmeldung schreibt die </a:t>
            </a:r>
            <a:r>
              <a:rPr lang="de-DE" sz="3200" dirty="0">
                <a:latin typeface="Tw Cen MT" panose="020B0602020104020603" pitchFamily="34" charset="0"/>
              </a:rPr>
              <a:t>Stadt </a:t>
            </a:r>
            <a:r>
              <a:rPr lang="de-DE" sz="3200" dirty="0" smtClean="0">
                <a:latin typeface="Tw Cen MT" panose="020B0602020104020603" pitchFamily="34" charset="0"/>
              </a:rPr>
              <a:t>Hagen </a:t>
            </a:r>
            <a:r>
              <a:rPr lang="de-DE" sz="3200" dirty="0">
                <a:latin typeface="Tw Cen MT" panose="020B0602020104020603" pitchFamily="34" charset="0"/>
              </a:rPr>
              <a:t>alle E</a:t>
            </a:r>
            <a:r>
              <a:rPr lang="de-DE" sz="3200" dirty="0" smtClean="0">
                <a:latin typeface="Tw Cen MT" panose="020B0602020104020603" pitchFamily="34" charset="0"/>
              </a:rPr>
              <a:t>rziehungsberechtigten der schulpflichtigen </a:t>
            </a:r>
            <a:r>
              <a:rPr lang="de-DE" sz="3200" dirty="0">
                <a:latin typeface="Tw Cen MT" panose="020B0602020104020603" pitchFamily="34" charset="0"/>
              </a:rPr>
              <a:t>Kinder </a:t>
            </a:r>
            <a:r>
              <a:rPr lang="de-DE" sz="3200" dirty="0" smtClean="0">
                <a:latin typeface="Tw Cen MT" panose="020B0602020104020603" pitchFamily="34" charset="0"/>
              </a:rPr>
              <a:t>für die verbindlichen Anmeldetermine </a:t>
            </a:r>
            <a:r>
              <a:rPr lang="de-DE" sz="3200" dirty="0">
                <a:latin typeface="Tw Cen MT" panose="020B0602020104020603" pitchFamily="34" charset="0"/>
              </a:rPr>
              <a:t>im </a:t>
            </a:r>
            <a:r>
              <a:rPr lang="de-DE" sz="3200" dirty="0" smtClean="0">
                <a:latin typeface="Tw Cen MT" panose="020B0602020104020603" pitchFamily="34" charset="0"/>
              </a:rPr>
              <a:t>Vorjahr an. </a:t>
            </a:r>
            <a:endParaRPr lang="de-DE" sz="3200" dirty="0">
              <a:latin typeface="Tw Cen MT" panose="020B0602020104020603" pitchFamily="34" charset="0"/>
            </a:endParaRPr>
          </a:p>
          <a:p>
            <a:r>
              <a:rPr lang="de-DE" sz="3200" dirty="0" smtClean="0">
                <a:latin typeface="Tw Cen MT" panose="020B0602020104020603" pitchFamily="34" charset="0"/>
              </a:rPr>
              <a:t>Die </a:t>
            </a:r>
            <a:r>
              <a:rPr lang="de-DE" sz="3200" dirty="0">
                <a:latin typeface="Tw Cen MT" panose="020B0602020104020603" pitchFamily="34" charset="0"/>
              </a:rPr>
              <a:t>Anmeldung an der gewünschten Grundschule erfolgt in </a:t>
            </a:r>
            <a:r>
              <a:rPr lang="de-DE" sz="3200" dirty="0" smtClean="0">
                <a:latin typeface="Tw Cen MT" panose="020B0602020104020603" pitchFamily="34" charset="0"/>
              </a:rPr>
              <a:t>erfolgt </a:t>
            </a:r>
            <a:r>
              <a:rPr lang="de-DE" sz="3200" dirty="0">
                <a:latin typeface="Tw Cen MT" panose="020B0602020104020603" pitchFamily="34" charset="0"/>
              </a:rPr>
              <a:t>zunächst vorläufig</a:t>
            </a:r>
            <a:r>
              <a:rPr lang="de-DE" sz="3200" dirty="0" smtClean="0">
                <a:latin typeface="Tw Cen MT" panose="020B0602020104020603" pitchFamily="34" charset="0"/>
              </a:rPr>
              <a:t>. </a:t>
            </a:r>
            <a:endParaRPr lang="de-DE" sz="3200" dirty="0">
              <a:latin typeface="Tw Cen MT" panose="020B0602020104020603" pitchFamily="34" charset="0"/>
            </a:endParaRPr>
          </a:p>
          <a:p>
            <a:r>
              <a:rPr lang="de-DE" sz="3200" dirty="0" smtClean="0">
                <a:latin typeface="Tw Cen MT" panose="020B0602020104020603" pitchFamily="34" charset="0"/>
              </a:rPr>
              <a:t>Termine </a:t>
            </a:r>
            <a:r>
              <a:rPr lang="de-DE" sz="3200" dirty="0">
                <a:latin typeface="Tw Cen MT" panose="020B0602020104020603" pitchFamily="34" charset="0"/>
              </a:rPr>
              <a:t>zur schulärztlichen Untersuchung werden durch das Gesundheitsamt erteilt.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01" y="300687"/>
            <a:ext cx="2115148" cy="14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98491" y="-347730"/>
            <a:ext cx="8807064" cy="730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5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de-DE" sz="1050" dirty="0">
              <a:latin typeface="Tw Cen MT" panose="020B0602020104020603" pitchFamily="34" charset="0"/>
            </a:endParaRPr>
          </a:p>
          <a:p>
            <a:r>
              <a:rPr lang="de-DE" sz="3200" dirty="0">
                <a:latin typeface="Tw Cen MT" panose="020B0602020104020603" pitchFamily="34" charset="0"/>
              </a:rPr>
              <a:t>Nach erfolgter Anmeldung an der Grundschule entscheidet die Schulleiterin oder der Schulleiter nach § 46 Abs. 1 Schulgesetz NRW (</a:t>
            </a:r>
            <a:r>
              <a:rPr lang="de-DE" sz="3200" dirty="0" err="1">
                <a:latin typeface="Tw Cen MT" panose="020B0602020104020603" pitchFamily="34" charset="0"/>
              </a:rPr>
              <a:t>SchulG</a:t>
            </a:r>
            <a:r>
              <a:rPr lang="de-DE" sz="3200" dirty="0">
                <a:latin typeface="Tw Cen MT" panose="020B0602020104020603" pitchFamily="34" charset="0"/>
              </a:rPr>
              <a:t>) über die Aufnahme in die Schule. Die Entscheidung über die Aufnahme wird von der Schulleitung </a:t>
            </a:r>
            <a:r>
              <a:rPr lang="de-DE" sz="3200" dirty="0" smtClean="0">
                <a:latin typeface="Tw Cen MT" panose="020B0602020104020603" pitchFamily="34" charset="0"/>
              </a:rPr>
              <a:t>ca. im Dezember / </a:t>
            </a:r>
            <a:r>
              <a:rPr lang="de-DE" sz="3200" dirty="0">
                <a:latin typeface="Tw Cen MT" panose="020B0602020104020603" pitchFamily="34" charset="0"/>
              </a:rPr>
              <a:t>J</a:t>
            </a:r>
            <a:r>
              <a:rPr lang="de-DE" sz="3200" dirty="0" smtClean="0">
                <a:latin typeface="Tw Cen MT" panose="020B0602020104020603" pitchFamily="34" charset="0"/>
              </a:rPr>
              <a:t>anuar </a:t>
            </a:r>
            <a:r>
              <a:rPr lang="de-DE" sz="3200" dirty="0">
                <a:latin typeface="Tw Cen MT" panose="020B0602020104020603" pitchFamily="34" charset="0"/>
              </a:rPr>
              <a:t>an die </a:t>
            </a:r>
            <a:r>
              <a:rPr lang="de-DE" sz="3200" dirty="0" smtClean="0">
                <a:latin typeface="Tw Cen MT" panose="020B0602020104020603" pitchFamily="34" charset="0"/>
              </a:rPr>
              <a:t>Eltern </a:t>
            </a:r>
            <a:r>
              <a:rPr lang="de-DE" sz="3200" dirty="0">
                <a:latin typeface="Tw Cen MT" panose="020B0602020104020603" pitchFamily="34" charset="0"/>
              </a:rPr>
              <a:t>versendet. </a:t>
            </a:r>
          </a:p>
          <a:p>
            <a:r>
              <a:rPr lang="de-DE" sz="3200" dirty="0" smtClean="0">
                <a:latin typeface="Tw Cen MT" panose="020B0602020104020603" pitchFamily="34" charset="0"/>
              </a:rPr>
              <a:t>Die </a:t>
            </a:r>
            <a:r>
              <a:rPr lang="de-DE" sz="3200" dirty="0">
                <a:latin typeface="Tw Cen MT" panose="020B0602020104020603" pitchFamily="34" charset="0"/>
              </a:rPr>
              <a:t>Aufnahmekapazität der Grundschulen richtet sich nach der vom Schulträger festgesetzten Anzahl der Eingangsklassen jeder Schule und den zulässigen Klassengrößen. </a:t>
            </a:r>
            <a:r>
              <a:rPr lang="de-DE" sz="3200" dirty="0" smtClean="0">
                <a:latin typeface="Tw Cen MT" panose="020B0602020104020603" pitchFamily="34" charset="0"/>
              </a:rPr>
              <a:t>Während </a:t>
            </a:r>
            <a:r>
              <a:rPr lang="de-DE" sz="3200" dirty="0">
                <a:latin typeface="Tw Cen MT" panose="020B0602020104020603" pitchFamily="34" charset="0"/>
              </a:rPr>
              <a:t>des Aufnahmeprozesses tauschen sich die Kindertages-einrichtung und die Grundschule mit dem Einverständnis der Eltern über das aufzunehmende Kind aus, um eventuelle vorschulische Fördermöglichkeiten auszuschöpfen. </a:t>
            </a:r>
          </a:p>
        </p:txBody>
      </p:sp>
    </p:spTree>
    <p:extLst>
      <p:ext uri="{BB962C8B-B14F-4D97-AF65-F5344CB8AC3E}">
        <p14:creationId xmlns:p14="http://schemas.microsoft.com/office/powerpoint/2010/main" val="265190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</a:t>
            </a:r>
            <a:r>
              <a:rPr lang="de-DE" dirty="0"/>
              <a:t>Ganztagsschule (OGS) </a:t>
            </a:r>
          </a:p>
        </p:txBody>
      </p:sp>
      <p:sp>
        <p:nvSpPr>
          <p:cNvPr id="3" name="Rechteck 2"/>
          <p:cNvSpPr/>
          <p:nvPr/>
        </p:nvSpPr>
        <p:spPr>
          <a:xfrm>
            <a:off x="568692" y="1000384"/>
            <a:ext cx="857948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>
                <a:latin typeface="Tw Cen MT" panose="020B0602020104020603" pitchFamily="34" charset="0"/>
              </a:rPr>
              <a:t>verbindliche </a:t>
            </a:r>
            <a:r>
              <a:rPr lang="de-DE" sz="3200" dirty="0">
                <a:latin typeface="Tw Cen MT" panose="020B0602020104020603" pitchFamily="34" charset="0"/>
              </a:rPr>
              <a:t>Anmeldung für 1 Schuljahr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>
                <a:latin typeface="Tw Cen MT" panose="020B0602020104020603" pitchFamily="34" charset="0"/>
              </a:rPr>
              <a:t>verpflichtend </a:t>
            </a:r>
            <a:r>
              <a:rPr lang="de-DE" sz="3200" dirty="0">
                <a:latin typeface="Tw Cen MT" panose="020B0602020104020603" pitchFamily="34" charset="0"/>
              </a:rPr>
              <a:t>ist die Teilnahme an der täglichen Betreuung bis mindestens 15.00 Uhr, Betreuung von </a:t>
            </a:r>
            <a:r>
              <a:rPr lang="de-DE" sz="3200" dirty="0" smtClean="0">
                <a:latin typeface="Tw Cen MT" panose="020B0602020104020603" pitchFamily="34" charset="0"/>
              </a:rPr>
              <a:t>7.45 </a:t>
            </a:r>
            <a:r>
              <a:rPr lang="de-DE" sz="3200" dirty="0">
                <a:latin typeface="Tw Cen MT" panose="020B0602020104020603" pitchFamily="34" charset="0"/>
              </a:rPr>
              <a:t>bis </a:t>
            </a:r>
            <a:r>
              <a:rPr lang="de-DE" sz="3200" dirty="0" smtClean="0">
                <a:latin typeface="Tw Cen MT" panose="020B0602020104020603" pitchFamily="34" charset="0"/>
              </a:rPr>
              <a:t>16.00 </a:t>
            </a:r>
            <a:r>
              <a:rPr lang="de-DE" sz="3200" dirty="0">
                <a:latin typeface="Tw Cen MT" panose="020B0602020104020603" pitchFamily="34" charset="0"/>
              </a:rPr>
              <a:t>Uhr </a:t>
            </a:r>
            <a:r>
              <a:rPr lang="de-DE" sz="3200" b="1" dirty="0">
                <a:latin typeface="Tw Cen MT" panose="020B0602020104020603" pitchFamily="34" charset="0"/>
              </a:rPr>
              <a:t>möglich </a:t>
            </a:r>
            <a:endParaRPr lang="de-DE" sz="32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>
                <a:latin typeface="Tw Cen MT" panose="020B0602020104020603" pitchFamily="34" charset="0"/>
              </a:rPr>
              <a:t>Elternbeitrag </a:t>
            </a:r>
            <a:r>
              <a:rPr lang="de-DE" sz="3200" dirty="0">
                <a:latin typeface="Tw Cen MT" panose="020B0602020104020603" pitchFamily="34" charset="0"/>
              </a:rPr>
              <a:t>OGS (soziale Staffelung in Abhängigkeit vom Brutto-Jahreseinkommen; Ermäßigungen für Geschwisterkinder)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>
                <a:latin typeface="Tw Cen MT" panose="020B0602020104020603" pitchFamily="34" charset="0"/>
              </a:rPr>
              <a:t>gemeinsames </a:t>
            </a:r>
            <a:r>
              <a:rPr lang="de-DE" sz="3200" dirty="0">
                <a:latin typeface="Tw Cen MT" panose="020B0602020104020603" pitchFamily="34" charset="0"/>
              </a:rPr>
              <a:t>Mittagessen, qualifizierte Hausaufgaben-betreuung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>
                <a:latin typeface="Tw Cen MT" panose="020B0602020104020603" pitchFamily="34" charset="0"/>
              </a:rPr>
              <a:t>danach </a:t>
            </a:r>
            <a:r>
              <a:rPr lang="de-DE" sz="3200" dirty="0">
                <a:latin typeface="Tw Cen MT" panose="020B0602020104020603" pitchFamily="34" charset="0"/>
              </a:rPr>
              <a:t>Arbeitsgemeinschaften oder Beschäftigungsangebote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72" y="303212"/>
            <a:ext cx="2371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9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05307" y="0"/>
            <a:ext cx="906672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de-DE" sz="3600" u="sng" dirty="0">
                <a:latin typeface="Tw Cen MT" panose="020B0602020104020603" pitchFamily="34" charset="0"/>
              </a:rPr>
              <a:t>Vorzeitige Einschulung </a:t>
            </a:r>
            <a:endParaRPr lang="de-DE" sz="3600" u="sng" dirty="0" smtClean="0">
              <a:latin typeface="Tw Cen MT" panose="020B0602020104020603" pitchFamily="34" charset="0"/>
            </a:endParaRPr>
          </a:p>
          <a:p>
            <a:endParaRPr lang="de-DE" sz="3600" dirty="0">
              <a:latin typeface="Tw Cen MT" panose="020B0602020104020603" pitchFamily="34" charset="0"/>
            </a:endParaRPr>
          </a:p>
          <a:p>
            <a:r>
              <a:rPr lang="de-DE" sz="3600" dirty="0" smtClean="0">
                <a:latin typeface="Tw Cen MT" panose="020B0602020104020603" pitchFamily="34" charset="0"/>
              </a:rPr>
              <a:t>Formloser </a:t>
            </a:r>
            <a:r>
              <a:rPr lang="de-DE" sz="3600" b="1" dirty="0">
                <a:latin typeface="Tw Cen MT" panose="020B0602020104020603" pitchFamily="34" charset="0"/>
              </a:rPr>
              <a:t>Antrag an die Schulleitung </a:t>
            </a:r>
            <a:r>
              <a:rPr lang="de-DE" sz="3600" dirty="0">
                <a:latin typeface="Tw Cen MT" panose="020B0602020104020603" pitchFamily="34" charset="0"/>
              </a:rPr>
              <a:t>der Grundschule. </a:t>
            </a:r>
            <a:endParaRPr lang="de-DE" sz="3600" dirty="0" smtClean="0">
              <a:latin typeface="Tw Cen MT" panose="020B0602020104020603" pitchFamily="34" charset="0"/>
            </a:endParaRPr>
          </a:p>
          <a:p>
            <a:endParaRPr lang="de-DE" sz="3600" dirty="0">
              <a:latin typeface="Tw Cen MT" panose="020B0602020104020603" pitchFamily="34" charset="0"/>
            </a:endParaRPr>
          </a:p>
          <a:p>
            <a:r>
              <a:rPr lang="de-DE" sz="3600" dirty="0" smtClean="0">
                <a:latin typeface="Tw Cen MT" panose="020B0602020104020603" pitchFamily="34" charset="0"/>
              </a:rPr>
              <a:t>Eingehende </a:t>
            </a:r>
            <a:r>
              <a:rPr lang="de-DE" sz="3600" b="1" dirty="0">
                <a:latin typeface="Tw Cen MT" panose="020B0602020104020603" pitchFamily="34" charset="0"/>
              </a:rPr>
              <a:t>Beratung mit den Erziehungsberechtigten und der Kindertageseinrichtung</a:t>
            </a:r>
            <a:r>
              <a:rPr lang="de-DE" sz="3600" dirty="0">
                <a:latin typeface="Tw Cen MT" panose="020B0602020104020603" pitchFamily="34" charset="0"/>
              </a:rPr>
              <a:t>. </a:t>
            </a:r>
            <a:endParaRPr lang="de-DE" sz="3600" dirty="0" smtClean="0">
              <a:latin typeface="Tw Cen MT" panose="020B0602020104020603" pitchFamily="34" charset="0"/>
            </a:endParaRPr>
          </a:p>
          <a:p>
            <a:endParaRPr lang="de-DE" sz="3600" dirty="0">
              <a:latin typeface="Tw Cen MT" panose="020B0602020104020603" pitchFamily="34" charset="0"/>
            </a:endParaRPr>
          </a:p>
          <a:p>
            <a:r>
              <a:rPr lang="de-DE" sz="3600" b="1" dirty="0" smtClean="0">
                <a:latin typeface="Tw Cen MT" panose="020B0602020104020603" pitchFamily="34" charset="0"/>
              </a:rPr>
              <a:t>Entscheidung </a:t>
            </a:r>
            <a:r>
              <a:rPr lang="de-DE" sz="3600" b="1" dirty="0">
                <a:latin typeface="Tw Cen MT" panose="020B0602020104020603" pitchFamily="34" charset="0"/>
              </a:rPr>
              <a:t>der Schulleitung </a:t>
            </a:r>
            <a:r>
              <a:rPr lang="de-DE" sz="3600" dirty="0">
                <a:latin typeface="Tw Cen MT" panose="020B0602020104020603" pitchFamily="34" charset="0"/>
              </a:rPr>
              <a:t>unter Berücksichtigung des schulärztlichen Gutachtens. </a:t>
            </a:r>
          </a:p>
        </p:txBody>
      </p:sp>
    </p:spTree>
    <p:extLst>
      <p:ext uri="{BB962C8B-B14F-4D97-AF65-F5344CB8AC3E}">
        <p14:creationId xmlns:p14="http://schemas.microsoft.com/office/powerpoint/2010/main" val="261228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72732" y="463639"/>
            <a:ext cx="856445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de-DE" sz="3600" u="sng" dirty="0">
                <a:latin typeface="Tw Cen MT" panose="020B0602020104020603" pitchFamily="34" charset="0"/>
              </a:rPr>
              <a:t>Rückstellung vom Schulbesuch </a:t>
            </a:r>
            <a:endParaRPr lang="de-DE" sz="3600" u="sng" dirty="0" smtClean="0">
              <a:latin typeface="Tw Cen MT" panose="020B0602020104020603" pitchFamily="34" charset="0"/>
            </a:endParaRPr>
          </a:p>
          <a:p>
            <a:endParaRPr lang="de-DE" sz="3600" dirty="0">
              <a:latin typeface="Tw Cen MT" panose="020B0602020104020603" pitchFamily="34" charset="0"/>
            </a:endParaRPr>
          </a:p>
          <a:p>
            <a:r>
              <a:rPr lang="de-DE" sz="3600" dirty="0" smtClean="0">
                <a:latin typeface="Tw Cen MT" panose="020B0602020104020603" pitchFamily="34" charset="0"/>
              </a:rPr>
              <a:t>Die </a:t>
            </a:r>
            <a:r>
              <a:rPr lang="de-DE" sz="3600" dirty="0">
                <a:latin typeface="Tw Cen MT" panose="020B0602020104020603" pitchFamily="34" charset="0"/>
              </a:rPr>
              <a:t>Entscheidung trifft die Schulleitung auf der </a:t>
            </a:r>
            <a:r>
              <a:rPr lang="de-DE" sz="3600" b="1" dirty="0">
                <a:latin typeface="Tw Cen MT" panose="020B0602020104020603" pitchFamily="34" charset="0"/>
              </a:rPr>
              <a:t>Grundlage des ärztlichen Gutachtens. </a:t>
            </a:r>
            <a:endParaRPr lang="de-DE" sz="3600" b="1" dirty="0" smtClean="0">
              <a:latin typeface="Tw Cen MT" panose="020B0602020104020603" pitchFamily="34" charset="0"/>
            </a:endParaRPr>
          </a:p>
          <a:p>
            <a:endParaRPr lang="de-DE" sz="3600" dirty="0">
              <a:latin typeface="Tw Cen MT" panose="020B0602020104020603" pitchFamily="34" charset="0"/>
            </a:endParaRPr>
          </a:p>
          <a:p>
            <a:r>
              <a:rPr lang="de-DE" sz="3600" dirty="0" smtClean="0">
                <a:latin typeface="Tw Cen MT" panose="020B0602020104020603" pitchFamily="34" charset="0"/>
              </a:rPr>
              <a:t>Wünschen </a:t>
            </a:r>
            <a:r>
              <a:rPr lang="de-DE" sz="3600" dirty="0">
                <a:latin typeface="Tw Cen MT" panose="020B0602020104020603" pitchFamily="34" charset="0"/>
              </a:rPr>
              <a:t>Eltern, dass ihr Kind ein Jahr später in die Schule geht, dann ist dies nur möglich, wenn </a:t>
            </a:r>
            <a:r>
              <a:rPr lang="de-DE" sz="3600" b="1" dirty="0">
                <a:latin typeface="Tw Cen MT" panose="020B0602020104020603" pitchFamily="34" charset="0"/>
              </a:rPr>
              <a:t>erhebliche gesundheitliche Gründe </a:t>
            </a:r>
            <a:r>
              <a:rPr lang="de-DE" sz="3600" dirty="0">
                <a:latin typeface="Tw Cen MT" panose="020B0602020104020603" pitchFamily="34" charset="0"/>
              </a:rPr>
              <a:t>vorliegen. </a:t>
            </a:r>
          </a:p>
        </p:txBody>
      </p:sp>
    </p:spTree>
    <p:extLst>
      <p:ext uri="{BB962C8B-B14F-4D97-AF65-F5344CB8AC3E}">
        <p14:creationId xmlns:p14="http://schemas.microsoft.com/office/powerpoint/2010/main" val="17055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Flexible </a:t>
            </a:r>
            <a:r>
              <a:rPr lang="de-DE" dirty="0"/>
              <a:t>Schuleingangsphase </a:t>
            </a:r>
          </a:p>
        </p:txBody>
      </p:sp>
      <p:sp>
        <p:nvSpPr>
          <p:cNvPr id="3" name="Rechteck 2"/>
          <p:cNvSpPr/>
          <p:nvPr/>
        </p:nvSpPr>
        <p:spPr>
          <a:xfrm>
            <a:off x="677334" y="1161953"/>
            <a:ext cx="858665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smtClean="0">
                <a:latin typeface="Tw Cen MT" panose="020B0602020104020603" pitchFamily="34" charset="0"/>
              </a:rPr>
              <a:t>betrifft </a:t>
            </a:r>
            <a:r>
              <a:rPr lang="de-DE" sz="3600" dirty="0">
                <a:latin typeface="Tw Cen MT" panose="020B0602020104020603" pitchFamily="34" charset="0"/>
              </a:rPr>
              <a:t>die ersten </a:t>
            </a:r>
            <a:r>
              <a:rPr lang="de-DE" sz="3600" dirty="0" smtClean="0">
                <a:latin typeface="Tw Cen MT" panose="020B0602020104020603" pitchFamily="34" charset="0"/>
              </a:rPr>
              <a:t>beiden Schuljahre </a:t>
            </a:r>
            <a:endParaRPr lang="de-DE" sz="36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smtClean="0">
                <a:latin typeface="Tw Cen MT" panose="020B0602020104020603" pitchFamily="34" charset="0"/>
              </a:rPr>
              <a:t>kann </a:t>
            </a:r>
            <a:r>
              <a:rPr lang="de-DE" sz="3600" dirty="0">
                <a:latin typeface="Tw Cen MT" panose="020B0602020104020603" pitchFamily="34" charset="0"/>
              </a:rPr>
              <a:t>in einem Jahr, in zwei oder in drei Jahren durchlaufen werden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smtClean="0">
                <a:latin typeface="Tw Cen MT" panose="020B0602020104020603" pitchFamily="34" charset="0"/>
              </a:rPr>
              <a:t>die </a:t>
            </a:r>
            <a:r>
              <a:rPr lang="de-DE" sz="3600" dirty="0">
                <a:latin typeface="Tw Cen MT" panose="020B0602020104020603" pitchFamily="34" charset="0"/>
              </a:rPr>
              <a:t>erreichten Kompetenzen am Ende der Schuleingangsphase sind für die Versetzung in Klasse 3 entscheidend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smtClean="0">
                <a:latin typeface="Tw Cen MT" panose="020B0602020104020603" pitchFamily="34" charset="0"/>
              </a:rPr>
              <a:t>Grundschulen </a:t>
            </a:r>
            <a:r>
              <a:rPr lang="de-DE" sz="3600" dirty="0">
                <a:latin typeface="Tw Cen MT" panose="020B0602020104020603" pitchFamily="34" charset="0"/>
              </a:rPr>
              <a:t>mit jahrgangsbezogenen Lerngruppen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smtClean="0">
                <a:latin typeface="Tw Cen MT" panose="020B0602020104020603" pitchFamily="34" charset="0"/>
              </a:rPr>
              <a:t>Grundschulen </a:t>
            </a:r>
            <a:r>
              <a:rPr lang="de-DE" sz="3600" dirty="0">
                <a:latin typeface="Tw Cen MT" panose="020B0602020104020603" pitchFamily="34" charset="0"/>
              </a:rPr>
              <a:t>mit jahrgangsgemischten Lerngruppen </a:t>
            </a:r>
          </a:p>
        </p:txBody>
      </p:sp>
    </p:spTree>
    <p:extLst>
      <p:ext uri="{BB962C8B-B14F-4D97-AF65-F5344CB8AC3E}">
        <p14:creationId xmlns:p14="http://schemas.microsoft.com/office/powerpoint/2010/main" val="98001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Gemeinsames Lernen 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677334" y="853439"/>
            <a:ext cx="8466666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5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de-DE" sz="1050" dirty="0">
              <a:latin typeface="Tw Cen MT" panose="020B0602020104020603" pitchFamily="34" charset="0"/>
            </a:endParaRPr>
          </a:p>
          <a:p>
            <a:r>
              <a:rPr lang="de-DE" sz="2000" b="1" dirty="0">
                <a:latin typeface="Tw Cen MT" panose="020B0602020104020603" pitchFamily="34" charset="0"/>
              </a:rPr>
              <a:t>Kinder mit Handicap melden Sie bitte an der wohnortnahen Grundschule an. </a:t>
            </a:r>
            <a:endParaRPr lang="de-DE" sz="2000" b="1" dirty="0" smtClean="0">
              <a:latin typeface="Tw Cen MT" panose="020B0602020104020603" pitchFamily="34" charset="0"/>
            </a:endParaRPr>
          </a:p>
          <a:p>
            <a:endParaRPr lang="de-DE" sz="2000" dirty="0"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Tw Cen MT" panose="020B0602020104020603" pitchFamily="34" charset="0"/>
              </a:rPr>
              <a:t>Bitte </a:t>
            </a:r>
            <a:r>
              <a:rPr lang="de-DE" sz="2000" dirty="0">
                <a:latin typeface="Tw Cen MT" panose="020B0602020104020603" pitchFamily="34" charset="0"/>
              </a:rPr>
              <a:t>bringen Sie ärztliche Berichte zur Anmeldung mit. </a:t>
            </a:r>
          </a:p>
          <a:p>
            <a:endParaRPr lang="de-DE" sz="2000" dirty="0" smtClean="0"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Tw Cen MT" panose="020B0602020104020603" pitchFamily="34" charset="0"/>
              </a:rPr>
              <a:t>Bei </a:t>
            </a:r>
            <a:r>
              <a:rPr lang="de-DE" sz="2000" dirty="0">
                <a:latin typeface="Tw Cen MT" panose="020B0602020104020603" pitchFamily="34" charset="0"/>
              </a:rPr>
              <a:t>der Anmeldung berät die Schule Sie darüber, welche Unterstützungsmöglichkeiten Ihrem Kind laut Gesetz zur Verfügung stehen. </a:t>
            </a:r>
          </a:p>
          <a:p>
            <a:endParaRPr lang="de-DE" sz="2000" dirty="0" smtClean="0"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Tw Cen MT" panose="020B0602020104020603" pitchFamily="34" charset="0"/>
              </a:rPr>
              <a:t>Zur </a:t>
            </a:r>
            <a:r>
              <a:rPr lang="de-DE" sz="2000" dirty="0">
                <a:latin typeface="Tw Cen MT" panose="020B0602020104020603" pitchFamily="34" charset="0"/>
              </a:rPr>
              <a:t>Ermittlung der Ansprüche Ihres Kindes über sonderpädagogische Unterstützung kann ein Antrag gestellt werden gemäß der Verordnung über sonderpädagogische Förderung. (AO-SF 13-41 Nr. 2.1*) </a:t>
            </a:r>
          </a:p>
          <a:p>
            <a:endParaRPr lang="de-DE" sz="2000" dirty="0" smtClean="0"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Tw Cen MT" panose="020B0602020104020603" pitchFamily="34" charset="0"/>
              </a:rPr>
              <a:t>Im </a:t>
            </a:r>
            <a:r>
              <a:rPr lang="de-DE" sz="2000" dirty="0">
                <a:latin typeface="Tw Cen MT" panose="020B0602020104020603" pitchFamily="34" charset="0"/>
              </a:rPr>
              <a:t>Zuge der Beratung wird auch geprüft, welche Grundschule über die für Ihr Kind notwendigen sächlichen und räumlichen Bedingungen verfügt. </a:t>
            </a:r>
          </a:p>
          <a:p>
            <a:endParaRPr lang="de-DE" sz="2000" dirty="0" smtClean="0"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Tw Cen MT" panose="020B0602020104020603" pitchFamily="34" charset="0"/>
              </a:rPr>
              <a:t>An </a:t>
            </a:r>
            <a:r>
              <a:rPr lang="de-DE" sz="2000" dirty="0">
                <a:latin typeface="Tw Cen MT" panose="020B0602020104020603" pitchFamily="34" charset="0"/>
              </a:rPr>
              <a:t>dieser Stelle benennen Sie bitte deutlich Ihre Wunschschule. </a:t>
            </a:r>
          </a:p>
          <a:p>
            <a:r>
              <a:rPr lang="de-DE" sz="2000" b="1" dirty="0" smtClean="0">
                <a:latin typeface="Tw Cen MT" panose="020B0602020104020603" pitchFamily="34" charset="0"/>
              </a:rPr>
              <a:t>Auch </a:t>
            </a:r>
            <a:r>
              <a:rPr lang="de-DE" sz="2000" b="1" dirty="0">
                <a:latin typeface="Tw Cen MT" panose="020B0602020104020603" pitchFamily="34" charset="0"/>
              </a:rPr>
              <a:t>eine Förderschule kann ein geeigneter Lernort für Ihr Kind sein. </a:t>
            </a:r>
            <a:endParaRPr lang="de-DE" sz="2000" b="1" dirty="0" smtClean="0">
              <a:latin typeface="Tw Cen MT" panose="020B0602020104020603" pitchFamily="34" charset="0"/>
            </a:endParaRPr>
          </a:p>
          <a:p>
            <a:endParaRPr lang="de-DE" sz="2000" dirty="0">
              <a:latin typeface="Tw Cen MT" panose="020B0602020104020603" pitchFamily="34" charset="0"/>
            </a:endParaRPr>
          </a:p>
          <a:p>
            <a:r>
              <a:rPr lang="de-DE" sz="1600" dirty="0">
                <a:latin typeface="Tw Cen MT" panose="020B0602020104020603" pitchFamily="34" charset="0"/>
              </a:rPr>
              <a:t>*AO-SF – Ausbildungsordnung sonderpädagogische Förderung </a:t>
            </a:r>
          </a:p>
          <a:p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15" y="1767840"/>
            <a:ext cx="2596046" cy="145378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15" y="5007429"/>
            <a:ext cx="2581607" cy="145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653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457</Words>
  <Application>Microsoft Office PowerPoint</Application>
  <PresentationFormat>Breitbild</PresentationFormat>
  <Paragraphs>58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Trebuchet MS</vt:lpstr>
      <vt:lpstr>Tw Cen MT</vt:lpstr>
      <vt:lpstr>Wingdings 3</vt:lpstr>
      <vt:lpstr>Facette</vt:lpstr>
      <vt:lpstr>PowerPoint-Präsentation</vt:lpstr>
      <vt:lpstr>Das Anmeldeverfahren </vt:lpstr>
      <vt:lpstr>PowerPoint-Präsentation</vt:lpstr>
      <vt:lpstr>Offene Ganztagsschule (OGS) </vt:lpstr>
      <vt:lpstr>PowerPoint-Präsentation</vt:lpstr>
      <vt:lpstr>PowerPoint-Präsentation</vt:lpstr>
      <vt:lpstr>Flexible Schuleingangsphase </vt:lpstr>
      <vt:lpstr>Gemeinsames Lernen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willkommen!!!</dc:title>
  <dc:creator>Lehrer</dc:creator>
  <cp:lastModifiedBy>Loewenstein</cp:lastModifiedBy>
  <cp:revision>17</cp:revision>
  <cp:lastPrinted>2023-02-06T10:50:13Z</cp:lastPrinted>
  <dcterms:created xsi:type="dcterms:W3CDTF">2022-04-26T15:39:03Z</dcterms:created>
  <dcterms:modified xsi:type="dcterms:W3CDTF">2024-03-07T12:57:26Z</dcterms:modified>
</cp:coreProperties>
</file>